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45" r:id="rId3"/>
    <p:sldId id="346" r:id="rId4"/>
    <p:sldId id="339" r:id="rId5"/>
    <p:sldId id="323" r:id="rId6"/>
    <p:sldId id="328" r:id="rId7"/>
    <p:sldId id="330" r:id="rId8"/>
    <p:sldId id="324" r:id="rId9"/>
    <p:sldId id="325" r:id="rId10"/>
    <p:sldId id="331" r:id="rId11"/>
    <p:sldId id="333" r:id="rId12"/>
    <p:sldId id="335" r:id="rId13"/>
    <p:sldId id="336" r:id="rId14"/>
    <p:sldId id="340" r:id="rId15"/>
    <p:sldId id="341" r:id="rId16"/>
    <p:sldId id="348" r:id="rId17"/>
    <p:sldId id="352" r:id="rId18"/>
    <p:sldId id="349" r:id="rId19"/>
    <p:sldId id="344" r:id="rId20"/>
    <p:sldId id="350" r:id="rId21"/>
    <p:sldId id="354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99"/>
    <a:srgbClr val="00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590" autoAdjust="0"/>
  </p:normalViewPr>
  <p:slideViewPr>
    <p:cSldViewPr>
      <p:cViewPr varScale="1">
        <p:scale>
          <a:sx n="109" d="100"/>
          <a:sy n="109" d="100"/>
        </p:scale>
        <p:origin x="12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A4B12-6C36-4FC0-AE23-E37C122A55AA}" type="datetimeFigureOut">
              <a:rPr lang="tr-TR" smtClean="0"/>
              <a:pPr/>
              <a:t>22.09.2022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C9F93-EE07-4C99-82A9-B7C473D9F8B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81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9F93-EE07-4C99-82A9-B7C473D9F8BF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3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C9F93-EE07-4C99-82A9-B7C473D9F8BF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61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594-35B1-4600-8CD4-5F6772742B39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03294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5ECB6-F302-4554-8F87-B37EE450881D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88833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EC34-9955-4ACA-8670-13A56451C296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01646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5ABA-B824-454B-957D-C716CA7C5E90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59565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E12B-095E-4384-9EDC-E48C90528E1A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09646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033-1ECE-4A2A-AA43-1EB0B41CA0CE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12409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DA3F-8738-46D9-B047-26B20BB45409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88794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2CE4-2D6A-432D-BC60-EC7196D00F1E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21290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B70-9A7E-44C5-9F65-A390D0176D40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1917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D6C2-423F-487C-AD5A-29F9CB09531A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29412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6CCD-DCBF-4BA3-A177-78D98138B884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06983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16BE-97EB-4034-BF73-FC027BF2B90A}" type="datetime1">
              <a:rPr lang="tr-TR" smtClean="0"/>
              <a:pPr/>
              <a:t>22.09.2022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76F1-040D-4E9D-BD80-A4709131C1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9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986587" y="5689296"/>
            <a:ext cx="7185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i="1" u="sng" dirty="0">
                <a:solidFill>
                  <a:schemeClr val="bg1"/>
                </a:solidFill>
              </a:rPr>
              <a:t>Ahilik'ten geleceğe mesleki eğitim</a:t>
            </a:r>
            <a:endParaRPr lang="it-IT" sz="4000" i="1" u="sng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" y="2121102"/>
            <a:ext cx="9136332" cy="34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40301" y="2924944"/>
            <a:ext cx="86785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Örgün ve Yaygın Eğitim kurumlarında 10,11 ve 12. sınıfı bitiren öğrenciler Mesleki Eğitim Merkezlerine naklen geldiklerinde 10. sınıftan başlarlar.</a:t>
            </a:r>
          </a:p>
          <a:p>
            <a:pPr algn="just"/>
            <a:endParaRPr lang="tr-TR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E-Okul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benzeri E-</a:t>
            </a:r>
            <a:r>
              <a:rPr lang="tr-TR" sz="2800" dirty="0" err="1">
                <a:solidFill>
                  <a:schemeClr val="bg1"/>
                </a:solidFill>
                <a:latin typeface="Bookman Old Style" pitchFamily="18" charset="0"/>
              </a:rPr>
              <a:t>Mesem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 adı verilen bir sistem kullanılmaktadır ve Mesleki Eğitim Merkezlerinden diğer liselere nakille geçiş imkanı yoktur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10 Metin kutusu"/>
          <p:cNvSpPr txBox="1"/>
          <p:nvPr/>
        </p:nvSpPr>
        <p:spPr>
          <a:xfrm>
            <a:off x="58281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426" y="2134151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98127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Kayıt yaptıran öğrenci, 3. yılın sonunda Kalfalık Belgesi devamında 1 yıl daha okursa Ustalık Belgesi ile birlikte Lise Diplomasına da sahip olur.</a:t>
            </a:r>
          </a:p>
          <a:p>
            <a:pPr algn="just"/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Kayıtlı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öğrencinin bir yıl içinde özürlü-özürsüz toplamda 6 gün okul devamsızlığı, 30 gün işletme devamsızlığı hakkı vardır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426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</a:t>
            </a:r>
            <a:r>
              <a:rPr lang="tr-TR" sz="3100" b="1" dirty="0" smtClean="0">
                <a:solidFill>
                  <a:schemeClr val="bg1"/>
                </a:solidFill>
                <a:latin typeface="Bookman Old Style" pitchFamily="18" charset="0"/>
              </a:rPr>
              <a:t>Olmak</a:t>
            </a:r>
            <a:endParaRPr lang="tr-TR" sz="31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99695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Öğrenciler en az bir gün okulda diğer günler de işletmede mesleki eğitime devam eder.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60485" y="4293096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Her bir öğrenciye Koordinatör Öğretmen tanımlanır ve öğretmen öğrenciyi işyerinde denetler.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3426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  <a:endParaRPr lang="tr-TR" sz="31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862477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Ders ve sınıf geçme durumları; MEB Orta Öğretim Kurumları Yönetmeliğine ve 3308 sayılı Mesleki Eğitim Kanununa tabidir.</a:t>
            </a:r>
          </a:p>
          <a:p>
            <a:pPr algn="just"/>
            <a:endParaRPr lang="tr-TR" sz="1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Kayıtlı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öğrencilerin işyeri sigortaları Devlet tarafından yapılır.</a:t>
            </a:r>
          </a:p>
          <a:p>
            <a:pPr algn="just"/>
            <a:endParaRPr lang="tr-TR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	İş kazaları ve Meslek Hastalıkları için geçerlidir ve emekliliğe sayılmaz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25144" y="3064392"/>
            <a:ext cx="8678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Çırak öğrenciler, en az asgari ücretin %30’u kadar maaş alır.</a:t>
            </a:r>
          </a:p>
          <a:p>
            <a:pPr algn="just"/>
            <a:endParaRPr lang="tr-TR" sz="2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Devlet, çırak öğrenci çalıştıran işyerlerine her bir öğrenci için Devlet Katkısı adı altında %30 maaşın 2/3’ü kadar ücret iadesi yapar.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10 Metin kutusu"/>
          <p:cNvSpPr txBox="1"/>
          <p:nvPr/>
        </p:nvSpPr>
        <p:spPr>
          <a:xfrm>
            <a:off x="53426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  <a:endParaRPr lang="tr-TR" sz="3100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162880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r-TR" sz="4000" dirty="0" smtClean="0">
                <a:solidFill>
                  <a:schemeClr val="bg1"/>
                </a:solidFill>
              </a:rPr>
              <a:t>DENKLİK İŞLEMLERİ</a:t>
            </a:r>
          </a:p>
          <a:p>
            <a:pPr lvl="0" algn="ctr">
              <a:lnSpc>
                <a:spcPct val="150000"/>
              </a:lnSpc>
            </a:pPr>
            <a:r>
              <a:rPr lang="tr-TR" sz="4000" dirty="0" smtClean="0">
                <a:solidFill>
                  <a:schemeClr val="bg1"/>
                </a:solidFill>
              </a:rPr>
              <a:t>(MESLEKİ BELGELENDİRME)</a:t>
            </a: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kalfalık belgesi ile ilgili görsel sonuc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 bwMode="auto">
          <a:xfrm>
            <a:off x="238163" y="3717032"/>
            <a:ext cx="4395009" cy="25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stalık belgesi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81" y="3717032"/>
            <a:ext cx="4170899" cy="253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134742"/>
            <a:ext cx="8640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</a:rPr>
              <a:t>KALFALIK / USTALIK SINAVI İÇİN GEREKLİ ÖN </a:t>
            </a:r>
            <a:r>
              <a:rPr lang="tr-TR" sz="3200" dirty="0" smtClean="0">
                <a:solidFill>
                  <a:schemeClr val="bg1"/>
                </a:solidFill>
              </a:rPr>
              <a:t>ŞART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22 </a:t>
            </a:r>
            <a:r>
              <a:rPr lang="tr-TR" sz="3200" dirty="0">
                <a:solidFill>
                  <a:schemeClr val="bg1"/>
                </a:solidFill>
              </a:rPr>
              <a:t>yaşını bitirmiş </a:t>
            </a:r>
            <a:r>
              <a:rPr lang="tr-TR" sz="3200" dirty="0" smtClean="0">
                <a:solidFill>
                  <a:schemeClr val="bg1"/>
                </a:solidFill>
              </a:rPr>
              <a:t>olmak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bg1"/>
                </a:solidFill>
              </a:rPr>
              <a:t>Öğrenim durumu</a:t>
            </a:r>
          </a:p>
          <a:p>
            <a:pPr lvl="2"/>
            <a:r>
              <a:rPr lang="tr-TR" sz="3200" dirty="0">
                <a:solidFill>
                  <a:schemeClr val="bg1"/>
                </a:solidFill>
              </a:rPr>
              <a:t>	</a:t>
            </a:r>
            <a:r>
              <a:rPr lang="tr-TR" sz="2600" dirty="0" smtClean="0">
                <a:solidFill>
                  <a:schemeClr val="bg1"/>
                </a:solidFill>
              </a:rPr>
              <a:t>İlköğretim(8 </a:t>
            </a:r>
            <a:r>
              <a:rPr lang="tr-TR" sz="2600" dirty="0">
                <a:solidFill>
                  <a:schemeClr val="bg1"/>
                </a:solidFill>
              </a:rPr>
              <a:t>yıllık) ya da Ortaokul mezunu </a:t>
            </a:r>
            <a:r>
              <a:rPr lang="tr-TR" sz="2600" dirty="0" smtClean="0">
                <a:solidFill>
                  <a:schemeClr val="bg1"/>
                </a:solidFill>
              </a:rPr>
              <a:t>olma</a:t>
            </a:r>
          </a:p>
          <a:p>
            <a:pPr lvl="2"/>
            <a:r>
              <a:rPr lang="tr-TR" sz="2600" dirty="0">
                <a:solidFill>
                  <a:schemeClr val="bg1"/>
                </a:solidFill>
              </a:rPr>
              <a:t>	</a:t>
            </a:r>
            <a:r>
              <a:rPr lang="tr-TR" sz="2600" dirty="0" smtClean="0">
                <a:solidFill>
                  <a:schemeClr val="bg1"/>
                </a:solidFill>
              </a:rPr>
              <a:t>Açık </a:t>
            </a:r>
            <a:r>
              <a:rPr lang="tr-TR" sz="2600" dirty="0">
                <a:solidFill>
                  <a:schemeClr val="bg1"/>
                </a:solidFill>
              </a:rPr>
              <a:t>ortaokulda kayıtlı aktif öğrenci </a:t>
            </a:r>
            <a:r>
              <a:rPr lang="tr-TR" sz="2600" dirty="0" smtClean="0">
                <a:solidFill>
                  <a:schemeClr val="bg1"/>
                </a:solidFill>
              </a:rPr>
              <a:t>olma</a:t>
            </a:r>
          </a:p>
          <a:p>
            <a:pPr lvl="2"/>
            <a:r>
              <a:rPr lang="tr-TR" sz="2600" dirty="0">
                <a:solidFill>
                  <a:schemeClr val="bg1"/>
                </a:solidFill>
              </a:rPr>
              <a:t>	</a:t>
            </a:r>
            <a:r>
              <a:rPr lang="tr-TR" sz="2600" dirty="0" smtClean="0">
                <a:solidFill>
                  <a:schemeClr val="bg1"/>
                </a:solidFill>
              </a:rPr>
              <a:t>1997’den </a:t>
            </a:r>
            <a:r>
              <a:rPr lang="tr-TR" sz="2600" dirty="0">
                <a:solidFill>
                  <a:schemeClr val="bg1"/>
                </a:solidFill>
              </a:rPr>
              <a:t>önce ilkokulu bitirmek</a:t>
            </a:r>
          </a:p>
        </p:txBody>
      </p:sp>
    </p:spTree>
    <p:extLst>
      <p:ext uri="{BB962C8B-B14F-4D97-AF65-F5344CB8AC3E}">
        <p14:creationId xmlns:p14="http://schemas.microsoft.com/office/powerpoint/2010/main" val="14922719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134742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800" dirty="0" smtClean="0">
                <a:solidFill>
                  <a:schemeClr val="bg1"/>
                </a:solidFill>
              </a:rPr>
              <a:t>Kalfalık için;</a:t>
            </a:r>
          </a:p>
          <a:p>
            <a:pPr lvl="0" algn="just"/>
            <a:r>
              <a:rPr lang="tr-TR" sz="2800" dirty="0">
                <a:solidFill>
                  <a:schemeClr val="bg1"/>
                </a:solidFill>
              </a:rPr>
              <a:t>	</a:t>
            </a:r>
            <a:r>
              <a:rPr lang="tr-TR" sz="2500" dirty="0" smtClean="0">
                <a:solidFill>
                  <a:schemeClr val="bg1"/>
                </a:solidFill>
              </a:rPr>
              <a:t>En az 1 </a:t>
            </a:r>
            <a:r>
              <a:rPr lang="tr-TR" sz="2500" dirty="0">
                <a:solidFill>
                  <a:schemeClr val="bg1"/>
                </a:solidFill>
              </a:rPr>
              <a:t>gün sigortalı olmak veya kısa bir süre de olsa </a:t>
            </a:r>
            <a:r>
              <a:rPr lang="tr-TR" sz="2500" dirty="0" smtClean="0">
                <a:solidFill>
                  <a:schemeClr val="bg1"/>
                </a:solidFill>
              </a:rPr>
              <a:t>	çıraklık </a:t>
            </a:r>
            <a:r>
              <a:rPr lang="tr-TR" sz="2500" dirty="0">
                <a:solidFill>
                  <a:schemeClr val="bg1"/>
                </a:solidFill>
              </a:rPr>
              <a:t>eğitim </a:t>
            </a:r>
            <a:r>
              <a:rPr lang="tr-TR" sz="2500" dirty="0" smtClean="0">
                <a:solidFill>
                  <a:schemeClr val="bg1"/>
                </a:solidFill>
              </a:rPr>
              <a:t>merkezinde öğrenci </a:t>
            </a:r>
            <a:r>
              <a:rPr lang="tr-TR" sz="2500" dirty="0">
                <a:solidFill>
                  <a:schemeClr val="bg1"/>
                </a:solidFill>
              </a:rPr>
              <a:t>olarak okumak</a:t>
            </a:r>
            <a:r>
              <a:rPr lang="tr-TR" sz="2500" dirty="0" smtClean="0">
                <a:solidFill>
                  <a:schemeClr val="bg1"/>
                </a:solidFill>
              </a:rPr>
              <a:t>,</a:t>
            </a:r>
          </a:p>
          <a:p>
            <a:pPr lvl="0" algn="just"/>
            <a:endParaRPr lang="tr-TR" sz="2500" dirty="0">
              <a:solidFill>
                <a:schemeClr val="bg1"/>
              </a:solidFill>
            </a:endParaRPr>
          </a:p>
          <a:p>
            <a:pPr lvl="0"/>
            <a:r>
              <a:rPr lang="tr-TR" sz="2800" dirty="0">
                <a:solidFill>
                  <a:schemeClr val="bg1"/>
                </a:solidFill>
              </a:rPr>
              <a:t>Ustalık için; </a:t>
            </a:r>
          </a:p>
          <a:p>
            <a:pPr lvl="2" algn="just"/>
            <a:r>
              <a:rPr lang="tr-TR" sz="2500" dirty="0">
                <a:solidFill>
                  <a:schemeClr val="bg1"/>
                </a:solidFill>
              </a:rPr>
              <a:t>5 yıl istenen alan ile ilgili sigortalı veya Bağ-</a:t>
            </a:r>
            <a:r>
              <a:rPr lang="tr-TR" sz="2500" dirty="0" err="1">
                <a:solidFill>
                  <a:schemeClr val="bg1"/>
                </a:solidFill>
              </a:rPr>
              <a:t>Kur’lu</a:t>
            </a:r>
            <a:r>
              <a:rPr lang="tr-TR" sz="2500" dirty="0">
                <a:solidFill>
                  <a:schemeClr val="bg1"/>
                </a:solidFill>
              </a:rPr>
              <a:t> </a:t>
            </a:r>
            <a:r>
              <a:rPr lang="tr-TR" sz="2500" dirty="0" smtClean="0">
                <a:solidFill>
                  <a:schemeClr val="bg1"/>
                </a:solidFill>
              </a:rPr>
              <a:t>olmak. Kalfalık </a:t>
            </a:r>
            <a:r>
              <a:rPr lang="tr-TR" sz="2500" dirty="0">
                <a:solidFill>
                  <a:schemeClr val="bg1"/>
                </a:solidFill>
              </a:rPr>
              <a:t>belgesini okuyarak alanlar ve alanıyla ilgili 3 yıllık meslek lisesi mezunu olanlar için ilave 2 yıl sigortalı veya Bağ-</a:t>
            </a:r>
            <a:r>
              <a:rPr lang="tr-TR" sz="2500" dirty="0" err="1">
                <a:solidFill>
                  <a:schemeClr val="bg1"/>
                </a:solidFill>
              </a:rPr>
              <a:t>Kur’lu</a:t>
            </a:r>
            <a:r>
              <a:rPr lang="tr-TR" sz="2500" dirty="0">
                <a:solidFill>
                  <a:schemeClr val="bg1"/>
                </a:solidFill>
              </a:rPr>
              <a:t> olmak</a:t>
            </a:r>
          </a:p>
        </p:txBody>
      </p:sp>
    </p:spTree>
    <p:extLst>
      <p:ext uri="{BB962C8B-B14F-4D97-AF65-F5344CB8AC3E}">
        <p14:creationId xmlns:p14="http://schemas.microsoft.com/office/powerpoint/2010/main" val="2349717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134742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3200" dirty="0" smtClean="0">
                <a:solidFill>
                  <a:schemeClr val="bg1"/>
                </a:solidFill>
              </a:rPr>
              <a:t>	</a:t>
            </a:r>
            <a:r>
              <a:rPr lang="tr-TR" sz="3200" dirty="0">
                <a:solidFill>
                  <a:schemeClr val="bg1"/>
                </a:solidFill>
              </a:rPr>
              <a:t>Bir alanın herhangi bir dalından </a:t>
            </a:r>
            <a:r>
              <a:rPr lang="tr-TR" sz="3200" dirty="0" smtClean="0">
                <a:solidFill>
                  <a:schemeClr val="bg1"/>
                </a:solidFill>
              </a:rPr>
              <a:t>Ustalık </a:t>
            </a:r>
            <a:r>
              <a:rPr lang="tr-TR" sz="3200" dirty="0">
                <a:solidFill>
                  <a:schemeClr val="bg1"/>
                </a:solidFill>
              </a:rPr>
              <a:t>belgesine sahip olanlar, aynı alanın diğer dallarından direkt U</a:t>
            </a:r>
            <a:r>
              <a:rPr lang="tr-TR" sz="3200" dirty="0" smtClean="0">
                <a:solidFill>
                  <a:schemeClr val="bg1"/>
                </a:solidFill>
              </a:rPr>
              <a:t>stalık </a:t>
            </a:r>
            <a:r>
              <a:rPr lang="tr-TR" sz="3200" dirty="0">
                <a:solidFill>
                  <a:schemeClr val="bg1"/>
                </a:solidFill>
              </a:rPr>
              <a:t>sınavına girerek belge alabilirler</a:t>
            </a:r>
            <a:r>
              <a:rPr lang="tr-TR" sz="3200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tr-TR" sz="3200" dirty="0">
              <a:solidFill>
                <a:schemeClr val="bg1"/>
              </a:solidFill>
            </a:endParaRPr>
          </a:p>
          <a:p>
            <a:pPr lvl="0" algn="just"/>
            <a:r>
              <a:rPr lang="tr-TR" sz="3200" dirty="0" smtClean="0">
                <a:solidFill>
                  <a:schemeClr val="bg1"/>
                </a:solidFill>
              </a:rPr>
              <a:t>	En </a:t>
            </a:r>
            <a:r>
              <a:rPr lang="tr-TR" sz="3200" dirty="0">
                <a:solidFill>
                  <a:schemeClr val="bg1"/>
                </a:solidFill>
              </a:rPr>
              <a:t>az 756 saat </a:t>
            </a:r>
            <a:r>
              <a:rPr lang="tr-TR" sz="3200" dirty="0" err="1">
                <a:solidFill>
                  <a:schemeClr val="bg1"/>
                </a:solidFill>
              </a:rPr>
              <a:t>Meb</a:t>
            </a:r>
            <a:r>
              <a:rPr lang="tr-TR" sz="3200" dirty="0">
                <a:solidFill>
                  <a:schemeClr val="bg1"/>
                </a:solidFill>
              </a:rPr>
              <a:t> onaylı kurs bitirme belgesine sahip olanlar direkt ustalık sınavına girebilir. </a:t>
            </a:r>
          </a:p>
        </p:txBody>
      </p:sp>
    </p:spTree>
    <p:extLst>
      <p:ext uri="{BB962C8B-B14F-4D97-AF65-F5344CB8AC3E}">
        <p14:creationId xmlns:p14="http://schemas.microsoft.com/office/powerpoint/2010/main" val="3657455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31509" y="1916832"/>
            <a:ext cx="86785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 smtClean="0">
                <a:solidFill>
                  <a:schemeClr val="bg1"/>
                </a:solidFill>
                <a:latin typeface="Bookman Old Style" pitchFamily="18" charset="0"/>
              </a:rPr>
              <a:t>	Denklik işlemlerinden sonra adaylar, Teorik (E-Sınav)(%40) ve Uygulama Beceri Sınavı (%60) sınavlarına girerler. Başarılı olmaları halinde belge almaya hak kazanırlar.</a:t>
            </a:r>
          </a:p>
          <a:p>
            <a:pPr algn="just"/>
            <a:endParaRPr lang="tr-TR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600" dirty="0" smtClean="0">
                <a:solidFill>
                  <a:schemeClr val="bg1"/>
                </a:solidFill>
                <a:latin typeface="Bookman Old Style" pitchFamily="18" charset="0"/>
              </a:rPr>
              <a:t>	Uygulama sınavları kamera karşısında yapılmaktadır.</a:t>
            </a:r>
          </a:p>
          <a:p>
            <a:pPr algn="just"/>
            <a:endParaRPr lang="tr-TR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600" dirty="0" smtClean="0">
                <a:solidFill>
                  <a:schemeClr val="bg1"/>
                </a:solidFill>
                <a:latin typeface="Bookman Old Style" pitchFamily="18" charset="0"/>
              </a:rPr>
              <a:t>	Mesleki Eğitim Merkezlerinden alınan Ustalık Belgelerinin geçerlik süresi sınırsızdır. Yani ömür boyu geçerlidir. </a:t>
            </a:r>
          </a:p>
          <a:p>
            <a:pPr algn="just"/>
            <a:endParaRPr lang="tr-TR" sz="1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600" dirty="0" smtClean="0">
                <a:solidFill>
                  <a:schemeClr val="bg1"/>
                </a:solidFill>
                <a:latin typeface="Bookman Old Style" pitchFamily="18" charset="0"/>
              </a:rPr>
              <a:t>	Sınavlar 2 aylık periyotlar halinde yapılır.</a:t>
            </a:r>
          </a:p>
        </p:txBody>
      </p:sp>
    </p:spTree>
    <p:extLst>
      <p:ext uri="{BB962C8B-B14F-4D97-AF65-F5344CB8AC3E}">
        <p14:creationId xmlns:p14="http://schemas.microsoft.com/office/powerpoint/2010/main" val="727285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729864" y="5373216"/>
            <a:ext cx="1696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Kamil </a:t>
            </a:r>
            <a:r>
              <a:rPr lang="tr-TR" sz="1600" dirty="0" smtClean="0">
                <a:solidFill>
                  <a:schemeClr val="bg1"/>
                </a:solidFill>
              </a:rPr>
              <a:t>AKBULUT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Merkez Müdürü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10665"/>
            <a:ext cx="2400000" cy="1800000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706966" y="3845977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Cumali GEÇİT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Müdür  Yardımcısı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3" y="4487129"/>
            <a:ext cx="2399999" cy="1800000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709565" y="6290156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Ercan ÖZYURT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Müdür  Yardımcısı</a:t>
            </a:r>
            <a:endParaRPr lang="tr-TR" sz="1400" dirty="0">
              <a:solidFill>
                <a:schemeClr val="bg1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17" y="2114621"/>
            <a:ext cx="2400000" cy="1800000"/>
          </a:xfrm>
          <a:prstGeom prst="rect">
            <a:avLst/>
          </a:prstGeom>
        </p:spPr>
      </p:pic>
      <p:sp>
        <p:nvSpPr>
          <p:cNvPr id="19" name="Metin kutusu 18"/>
          <p:cNvSpPr txBox="1"/>
          <p:nvPr/>
        </p:nvSpPr>
        <p:spPr>
          <a:xfrm>
            <a:off x="7108269" y="3913892"/>
            <a:ext cx="1496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Mehmet OK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Müdür  Yardımcısı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7055049" y="6281364"/>
            <a:ext cx="1632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Hüseyin BECERMEN</a:t>
            </a:r>
          </a:p>
          <a:p>
            <a:pPr algn="ctr"/>
            <a:r>
              <a:rPr lang="tr-TR" sz="1400" dirty="0" smtClean="0">
                <a:solidFill>
                  <a:schemeClr val="bg1"/>
                </a:solidFill>
              </a:rPr>
              <a:t>Müdür  Yardımcısı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2" name="10 Metin kutusu"/>
          <p:cNvSpPr txBox="1"/>
          <p:nvPr/>
        </p:nvSpPr>
        <p:spPr>
          <a:xfrm>
            <a:off x="2635331" y="1622734"/>
            <a:ext cx="3886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i="1" u="sng" dirty="0" smtClean="0">
                <a:solidFill>
                  <a:schemeClr val="bg1"/>
                </a:solidFill>
              </a:rPr>
              <a:t>www.aliulkermem.meb.k12.tr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0 212 618 00 89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91" y="2455401"/>
            <a:ext cx="3749784" cy="298982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2883" y="2110665"/>
            <a:ext cx="2402032" cy="169396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89" y="4487129"/>
            <a:ext cx="2588996" cy="18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2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51520" y="21345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</a:rPr>
              <a:t>USTA </a:t>
            </a:r>
            <a:r>
              <a:rPr lang="tr-TR" sz="3600" b="1" dirty="0" smtClean="0">
                <a:solidFill>
                  <a:schemeClr val="bg1"/>
                </a:solidFill>
              </a:rPr>
              <a:t>ÖĞRETİCİ VE İŞ </a:t>
            </a:r>
            <a:r>
              <a:rPr lang="tr-TR" sz="3600" b="1" dirty="0">
                <a:solidFill>
                  <a:schemeClr val="bg1"/>
                </a:solidFill>
              </a:rPr>
              <a:t>PEDAGOJİSİ KURSLARI</a:t>
            </a:r>
          </a:p>
        </p:txBody>
      </p:sp>
      <p:pic>
        <p:nvPicPr>
          <p:cNvPr id="13" name="Picture 2" descr="usta öğreticilik belgesi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2" y="3140968"/>
            <a:ext cx="4320480" cy="30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1 Metin kutusu"/>
          <p:cNvSpPr txBox="1"/>
          <p:nvPr/>
        </p:nvSpPr>
        <p:spPr>
          <a:xfrm>
            <a:off x="187993" y="3271624"/>
            <a:ext cx="4239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solidFill>
                  <a:schemeClr val="bg1"/>
                </a:solidFill>
              </a:rPr>
              <a:t>	Ustalık belgesi, iş yeri açma </a:t>
            </a:r>
            <a:r>
              <a:rPr lang="tr-TR" sz="2400" b="1" dirty="0" err="1" smtClean="0">
                <a:solidFill>
                  <a:schemeClr val="bg1"/>
                </a:solidFill>
              </a:rPr>
              <a:t>velgesi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veya </a:t>
            </a:r>
            <a:r>
              <a:rPr lang="tr-TR" sz="2400" b="1" dirty="0" smtClean="0">
                <a:solidFill>
                  <a:schemeClr val="bg1"/>
                </a:solidFill>
              </a:rPr>
              <a:t>en az ön lisans ve üzeri diplomaya </a:t>
            </a:r>
            <a:r>
              <a:rPr lang="tr-TR" sz="2400" b="1" dirty="0">
                <a:solidFill>
                  <a:schemeClr val="bg1"/>
                </a:solidFill>
              </a:rPr>
              <a:t>sahip olan </a:t>
            </a:r>
            <a:r>
              <a:rPr lang="tr-TR" sz="2400" b="1" dirty="0" smtClean="0">
                <a:solidFill>
                  <a:schemeClr val="bg1"/>
                </a:solidFill>
              </a:rPr>
              <a:t>adaylar kurumumuzda yapılan 40 saatlik </a:t>
            </a:r>
            <a:r>
              <a:rPr lang="tr-TR" sz="2400" b="1" dirty="0">
                <a:solidFill>
                  <a:schemeClr val="bg1"/>
                </a:solidFill>
              </a:rPr>
              <a:t>İş </a:t>
            </a:r>
            <a:r>
              <a:rPr lang="tr-TR" sz="2400" b="1" dirty="0" smtClean="0">
                <a:solidFill>
                  <a:schemeClr val="bg1"/>
                </a:solidFill>
              </a:rPr>
              <a:t>Pedagojisi Kurslarına katılıp başarılı oldukları takdirde Usta </a:t>
            </a:r>
            <a:r>
              <a:rPr lang="tr-TR" sz="2400" b="1" dirty="0">
                <a:solidFill>
                  <a:schemeClr val="bg1"/>
                </a:solidFill>
              </a:rPr>
              <a:t>Öğretici </a:t>
            </a:r>
            <a:r>
              <a:rPr lang="tr-TR" sz="2400" b="1" dirty="0" smtClean="0">
                <a:solidFill>
                  <a:schemeClr val="bg1"/>
                </a:solidFill>
              </a:rPr>
              <a:t>belgesine sahip olurlar.</a:t>
            </a:r>
          </a:p>
        </p:txBody>
      </p:sp>
    </p:spTree>
    <p:extLst>
      <p:ext uri="{BB962C8B-B14F-4D97-AF65-F5344CB8AC3E}">
        <p14:creationId xmlns:p14="http://schemas.microsoft.com/office/powerpoint/2010/main" val="22243359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88416" y="1796623"/>
            <a:ext cx="2228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Cumali GEÇİT	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Okul Aile Birliği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Personel İşleri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Mali İşler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579672" y="2516703"/>
            <a:ext cx="3410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Ercan ÖZYURT	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Öğrenci Sigorta İşlemleri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Devlet Desteği İşlemleri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İşletmelerde Mesleki Eğitim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80392" y="3501008"/>
            <a:ext cx="3147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Mehmet OK	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Denklik Başvuruları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Kalfalık / Ustalık Sınavları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* Usta Öğretici Kursları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4580792" y="458112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Hüseyin BECERMEN	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        * Öğrenci İşleri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9" name="11 Metin kutusu"/>
          <p:cNvSpPr txBox="1"/>
          <p:nvPr/>
        </p:nvSpPr>
        <p:spPr>
          <a:xfrm>
            <a:off x="2821724" y="606272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Katılımınız için teşekkür ederiz…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5496" y="5373216"/>
            <a:ext cx="38471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Bookman Old Style" pitchFamily="18" charset="0"/>
              </a:rPr>
              <a:t>www.aliulkermem.meb.k12.tr</a:t>
            </a:r>
          </a:p>
          <a:p>
            <a:pPr algn="ctr"/>
            <a:endParaRPr lang="tr-TR" sz="12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tr-TR" dirty="0">
                <a:solidFill>
                  <a:schemeClr val="bg1"/>
                </a:solidFill>
                <a:latin typeface="Bookman Old Style" pitchFamily="18" charset="0"/>
              </a:rPr>
              <a:t>0 212 168 00 89</a:t>
            </a:r>
          </a:p>
        </p:txBody>
      </p:sp>
    </p:spTree>
    <p:extLst>
      <p:ext uri="{BB962C8B-B14F-4D97-AF65-F5344CB8AC3E}">
        <p14:creationId xmlns:p14="http://schemas.microsoft.com/office/powerpoint/2010/main" val="38426997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" y="2852936"/>
            <a:ext cx="9133293" cy="1952625"/>
          </a:xfrm>
          <a:prstGeom prst="rect">
            <a:avLst/>
          </a:prstGeom>
        </p:spPr>
      </p:pic>
      <p:sp>
        <p:nvSpPr>
          <p:cNvPr id="13" name="10 Metin kutusu"/>
          <p:cNvSpPr txBox="1"/>
          <p:nvPr/>
        </p:nvSpPr>
        <p:spPr>
          <a:xfrm>
            <a:off x="2247088" y="5229200"/>
            <a:ext cx="4659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i="1" u="sng" dirty="0" smtClean="0">
                <a:solidFill>
                  <a:schemeClr val="bg1"/>
                </a:solidFill>
              </a:rPr>
              <a:t>aliulkermem.meb.k12.tr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0 212 618 00 89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87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85116" y="1908696"/>
            <a:ext cx="8927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Bookman Old Style" pitchFamily="18" charset="0"/>
              </a:rPr>
              <a:t>Elektrik-Elektronik Teknolojisi Alanı</a:t>
            </a:r>
          </a:p>
          <a:p>
            <a:r>
              <a:rPr lang="tr-TR" sz="2400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E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lektrik Tesisatı ve Pano </a:t>
            </a:r>
            <a:r>
              <a:rPr lang="tr-TR" b="1" dirty="0" err="1" smtClean="0">
                <a:solidFill>
                  <a:schemeClr val="bg1"/>
                </a:solidFill>
                <a:latin typeface="Bookman Old Style" pitchFamily="18" charset="0"/>
              </a:rPr>
              <a:t>Montörlüğü</a:t>
            </a:r>
            <a:endParaRPr lang="tr-TR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Elektrikli Ev Aletleri Teknik Servis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Bookman Old Style" pitchFamily="18" charset="0"/>
              </a:rPr>
              <a:t>Güzellik ve Saç Bakım Hizmetleri Alanı</a:t>
            </a:r>
          </a:p>
          <a:p>
            <a:r>
              <a:rPr lang="tr-TR" sz="2400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Kadın Kuaförlüğü</a:t>
            </a:r>
          </a:p>
          <a:p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Erkek 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Kuaförlüğü</a:t>
            </a:r>
            <a:endParaRPr lang="tr-TR" b="1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Bookman Old Style" pitchFamily="18" charset="0"/>
              </a:rPr>
              <a:t>Makine Teknolojisi Alanı</a:t>
            </a:r>
          </a:p>
          <a:p>
            <a:r>
              <a:rPr lang="tr-TR" sz="2400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Bilgisayarlı Makine İmalatı (CNC)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>
                <a:solidFill>
                  <a:schemeClr val="bg1"/>
                </a:solidFill>
                <a:latin typeface="Bookman Old Style" pitchFamily="18" charset="0"/>
              </a:rPr>
              <a:t>Motorlu Araçlar Teknolojisi Alanı</a:t>
            </a:r>
          </a:p>
          <a:p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r>
              <a:rPr lang="tr-TR" b="1" dirty="0" smtClean="0">
                <a:solidFill>
                  <a:schemeClr val="bg1"/>
                </a:solidFill>
                <a:latin typeface="Bookman Old Style" pitchFamily="18" charset="0"/>
              </a:rPr>
              <a:t>Otomotiv Elektromekanik</a:t>
            </a:r>
          </a:p>
          <a:p>
            <a:r>
              <a:rPr lang="tr-TR" b="1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endParaRPr lang="tr-TR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8695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 smtClean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213925" y="4354844"/>
            <a:ext cx="8678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Eğitim görmek istediği meslekte, bir işyeri sahibi ile Çıraklık Sözleşmesi imzalamak (Bu işyerinde en az bir kişide usta öğreticilik belgesi olmalı).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13925" y="3068960"/>
            <a:ext cx="867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8 yıllık Ortaokul veya İmam Hatip Ortaokulu mezunu olmak gerekir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3426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213925" y="2852936"/>
            <a:ext cx="8678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Şuandaki yürürlükteki yönetmeliğe göre Mesleki Eğitim Merkezlerine Kayıtlar </a:t>
            </a:r>
            <a:r>
              <a:rPr lang="tr-TR" sz="2800" b="1" u="sng" dirty="0" smtClean="0">
                <a:solidFill>
                  <a:schemeClr val="bg1"/>
                </a:solidFill>
                <a:latin typeface="Bookman Old Style" pitchFamily="18" charset="0"/>
              </a:rPr>
              <a:t>Aralık</a:t>
            </a:r>
            <a:r>
              <a:rPr lang="tr-TR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ayının son gününe kadar</a:t>
            </a:r>
            <a:r>
              <a:rPr lang="tr-TR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devam eder.</a:t>
            </a:r>
          </a:p>
          <a:p>
            <a:pPr algn="just"/>
            <a:endParaRPr lang="tr-TR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Sonrasında da kayıtlar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devam eder 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ancak </a:t>
            </a:r>
            <a:r>
              <a:rPr lang="tr-TR" sz="2800" dirty="0">
                <a:solidFill>
                  <a:schemeClr val="bg1"/>
                </a:solidFill>
                <a:latin typeface="Bookman Old Style" pitchFamily="18" charset="0"/>
              </a:rPr>
              <a:t>bu öğrencilerin okul eğitimi sonraki Eğitim Öğretim yılında başlar</a:t>
            </a: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4461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231509" y="4572008"/>
            <a:ext cx="867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Her işyeri değişikliğinde, çalışacağı işletme ile sözleşme imzalamak zorundadır.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31509" y="2996952"/>
            <a:ext cx="8678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	Öğrenciler 9. sınıfın sonuna kadar Alan, 10. sınıf sonuna kadar Dal değişikliği yapabilirler.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8281" y="2143116"/>
            <a:ext cx="90412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100" b="1" dirty="0">
                <a:solidFill>
                  <a:schemeClr val="bg1"/>
                </a:solidFill>
                <a:latin typeface="Bookman Old Style" pitchFamily="18" charset="0"/>
              </a:rPr>
              <a:t>Mesleki Eğitim Merkezinde Öğrenci Olmak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532157" y="3068960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Okulumuzda Kültür dersi olarak;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Türk Dili ve Edebiyatı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Matematik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Din Kültürü ve Ahlak Bilgisi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Tarih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bg1"/>
                </a:solidFill>
                <a:latin typeface="Bookman Old Style" pitchFamily="18" charset="0"/>
              </a:rPr>
              <a:t>İnkılap Tarihi</a:t>
            </a:r>
            <a:endParaRPr lang="tr-TR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"/>
          <p:cNvGrpSpPr/>
          <p:nvPr/>
        </p:nvGrpSpPr>
        <p:grpSpPr>
          <a:xfrm>
            <a:off x="0" y="0"/>
            <a:ext cx="9144000" cy="6858000"/>
            <a:chOff x="-2000296" y="5429264"/>
            <a:chExt cx="9160625" cy="6870469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0296" y="5429264"/>
              <a:ext cx="9160625" cy="6870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5 Yuvarlatılmış Dikdörtgen"/>
            <p:cNvSpPr/>
            <p:nvPr/>
          </p:nvSpPr>
          <p:spPr>
            <a:xfrm>
              <a:off x="-178598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Yuvarlatılmış Dikdörtgen"/>
            <p:cNvSpPr/>
            <p:nvPr/>
          </p:nvSpPr>
          <p:spPr>
            <a:xfrm>
              <a:off x="5214942" y="5643578"/>
              <a:ext cx="1785982" cy="12144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6" name="Picture 2" descr="C:\Users\lenovo20pc\Desktop\WhatsApp Image 2020-02-21 at 21.18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615" y="78830"/>
            <a:ext cx="1567555" cy="1564220"/>
          </a:xfrm>
          <a:prstGeom prst="rect">
            <a:avLst/>
          </a:prstGeom>
          <a:noFill/>
        </p:spPr>
      </p:pic>
      <p:pic>
        <p:nvPicPr>
          <p:cNvPr id="1029" name="Picture 5" descr="C:\Users\lenovo20pc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-598227"/>
            <a:ext cx="2286016" cy="2955657"/>
          </a:xfrm>
          <a:prstGeom prst="rect">
            <a:avLst/>
          </a:prstGeom>
          <a:noFill/>
        </p:spPr>
      </p:pic>
      <p:sp>
        <p:nvSpPr>
          <p:cNvPr id="14" name="Başlık 1"/>
          <p:cNvSpPr txBox="1">
            <a:spLocks/>
          </p:cNvSpPr>
          <p:nvPr/>
        </p:nvSpPr>
        <p:spPr>
          <a:xfrm>
            <a:off x="-43543" y="88538"/>
            <a:ext cx="9187543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ALİ ÜLKER</a:t>
            </a:r>
          </a:p>
          <a:p>
            <a:r>
              <a:rPr lang="tr-TR" sz="30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MESLEKİ EĞİTİM MERKEZİ</a:t>
            </a:r>
            <a:endParaRPr lang="tr-TR" sz="3000" b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583" y="1768437"/>
            <a:ext cx="6028744" cy="49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257</Words>
  <Application>Microsoft Office PowerPoint</Application>
  <PresentationFormat>Ekran Gösterisi (4:3)</PresentationFormat>
  <Paragraphs>151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AEP YÖNETİMİ Bir AEP Eğitiminin Webden Yönetilmesi</dc:title>
  <dc:creator>Alpaslan</dc:creator>
  <cp:lastModifiedBy>PC</cp:lastModifiedBy>
  <cp:revision>310</cp:revision>
  <dcterms:created xsi:type="dcterms:W3CDTF">2012-11-23T02:55:26Z</dcterms:created>
  <dcterms:modified xsi:type="dcterms:W3CDTF">2022-09-22T08:49:02Z</dcterms:modified>
</cp:coreProperties>
</file>